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58" r:id="rId5"/>
    <p:sldId id="259" r:id="rId6"/>
    <p:sldId id="275" r:id="rId7"/>
    <p:sldId id="269" r:id="rId8"/>
    <p:sldId id="270" r:id="rId9"/>
    <p:sldId id="271" r:id="rId10"/>
    <p:sldId id="272" r:id="rId11"/>
    <p:sldId id="273" r:id="rId12"/>
    <p:sldId id="274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C8916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8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определились</c:v>
                </c:pt>
              </c:strCache>
            </c:strRef>
          </c:tx>
          <c:spPr>
            <a:solidFill>
              <a:srgbClr val="0000CC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4.7916666666666684E-2"/>
                  <c:y val="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BE2-4108-BC50-1A75B76D905F}"/>
                </c:ext>
              </c:extLst>
            </c:dLbl>
            <c:dLbl>
              <c:idx val="1"/>
              <c:layout>
                <c:manualLayout>
                  <c:x val="-1.8749999999999999E-2"/>
                  <c:y val="-6.2500000000001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BE2-4108-BC50-1A75B76D905F}"/>
                </c:ext>
              </c:extLst>
            </c:dLbl>
            <c:dLbl>
              <c:idx val="2"/>
              <c:layout>
                <c:manualLayout>
                  <c:x val="-1.8749999999999999E-2"/>
                  <c:y val="-3.12500000000000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864665354330709E-2"/>
                      <c:h val="5.8156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BE2-4108-BC50-1A75B76D90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12.72</c:v>
                </c:pt>
                <c:pt idx="1">
                  <c:v>10.66</c:v>
                </c:pt>
                <c:pt idx="2">
                  <c:v>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E2-4108-BC50-1A75B76D90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сомневаются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2.9166666666666667E-2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BE2-4108-BC50-1A75B76D905F}"/>
                </c:ext>
              </c:extLst>
            </c:dLbl>
            <c:dLbl>
              <c:idx val="1"/>
              <c:layout>
                <c:manualLayout>
                  <c:x val="-2.5000000000000001E-2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BE2-4108-BC50-1A75B76D905F}"/>
                </c:ext>
              </c:extLst>
            </c:dLbl>
            <c:dLbl>
              <c:idx val="2"/>
              <c:layout>
                <c:manualLayout>
                  <c:x val="-1.458333333333341E-2"/>
                  <c:y val="-1.2500000000000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BE2-4108-BC50-1A75B76D90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</c:v>
                </c:pt>
                <c:pt idx="1">
                  <c:v>14.4</c:v>
                </c:pt>
                <c:pt idx="2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E2-4108-BC50-1A75B76D905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определились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2.0833333333333332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BE2-4108-BC50-1A75B76D905F}"/>
                </c:ext>
              </c:extLst>
            </c:dLbl>
            <c:dLbl>
              <c:idx val="1"/>
              <c:layout>
                <c:manualLayout>
                  <c:x val="2.7083333333333334E-2"/>
                  <c:y val="-1.875000000000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BE2-4108-BC50-1A75B76D905F}"/>
                </c:ext>
              </c:extLst>
            </c:dLbl>
            <c:dLbl>
              <c:idx val="2"/>
              <c:layout>
                <c:manualLayout>
                  <c:x val="2.5000000000000001E-2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BE2-4108-BC50-1A75B76D90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71.25</c:v>
                </c:pt>
                <c:pt idx="1">
                  <c:v>74.94</c:v>
                </c:pt>
                <c:pt idx="2">
                  <c:v>78.599999999999994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E2-4108-BC50-1A75B76D90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26753112"/>
        <c:axId val="326747208"/>
        <c:axId val="207513144"/>
      </c:bar3DChart>
      <c:catAx>
        <c:axId val="32675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747208"/>
        <c:crosses val="autoZero"/>
        <c:auto val="1"/>
        <c:lblAlgn val="ctr"/>
        <c:lblOffset val="100"/>
        <c:noMultiLvlLbl val="0"/>
      </c:catAx>
      <c:valAx>
        <c:axId val="326747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753112"/>
        <c:crosses val="autoZero"/>
        <c:crossBetween val="between"/>
      </c:valAx>
      <c:serAx>
        <c:axId val="207513144"/>
        <c:scaling>
          <c:orientation val="minMax"/>
        </c:scaling>
        <c:delete val="1"/>
        <c:axPos val="b"/>
        <c:majorTickMark val="none"/>
        <c:minorTickMark val="none"/>
        <c:tickLblPos val="nextTo"/>
        <c:crossAx val="326747208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DE6E2-7A0C-42FB-BA2C-84D0331AA1B8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5BE02-CF6F-40CE-9870-31FE5D5EC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57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AF44D-A378-4BEA-9125-DCDB0BACB5E6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9EDEB-8B8C-473A-8A38-3EA8BAE84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3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0BA4B-28F5-4BAC-9EA3-022D1370DB1C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5F845-82C2-4279-957D-69E47C2AA67A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1D14-A701-4D04-AC4E-1FF01FCCDFCD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D6A39-22FB-4A9F-A9DD-73EB528881B4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C7BA-2B10-4C29-B977-8113B94CEE71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3C7-F080-48E1-B7CA-50E0B0129A83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2835-BE06-40DD-A1C0-9F7158482B34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4819-E2F1-436B-BE7D-A3AD45EEBD2D}" type="datetime1">
              <a:rPr lang="ru-RU" smtClean="0"/>
              <a:t>21.05.2024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F427-2CA0-496F-914B-A77CB9F05BB0}" type="datetime1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921D-6A59-4CA6-BB87-6EFCE92B30A8}" type="datetime1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60944-6F4B-4FBB-A07D-DA1F3438A506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E772-6B3C-430D-962A-3688B7FD124B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470E-C2E9-491B-8D2C-D522D6691BFC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B353-9D8B-4442-9415-D61B9829F3E8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5A25-A87E-4EB4-861E-B04ECDCD80B3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CD25-2133-4215-86F7-B284C3673FA8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80C-AFB7-485C-A69F-C8811C5904A2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5903-5469-4821-8243-C4AD13A51534}" type="datetime1">
              <a:rPr lang="ru-RU" smtClean="0"/>
              <a:t>21.05.2024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8285-8A5E-4E4C-9E7F-0959EF953E6C}" type="datetime1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9C19-0358-4BC4-A602-315F70C55781}" type="datetime1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B864-BD77-4735-8F91-193D616E27E6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30BF-D880-4E3D-B11F-173EC764DFCB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A808-FEE8-44F8-B173-6E5B860BCD09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15F99-6EB7-48CE-963F-FAA5C0BD47AF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 descr="244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911346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6F05-EEA2-47A0-BE8E-7D6360F5C8A8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8A62-B8EA-4553-9655-8BFC318BDB96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 descr="2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09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vk.com/good_lin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836712"/>
            <a:ext cx="6732240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системы </a:t>
            </a:r>
            <a:b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сопровождения профессионального самоопределения обучающихся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Нов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2383587" cy="1340768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106" y="836712"/>
            <a:ext cx="5749070" cy="792088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Обучение по программе «Робототехника»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Профессиональные пробы: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4300" r="3801" b="20600"/>
          <a:stretch/>
        </p:blipFill>
        <p:spPr>
          <a:xfrm>
            <a:off x="4788024" y="-315416"/>
            <a:ext cx="4680520" cy="4464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768" r="12592"/>
          <a:stretch/>
        </p:blipFill>
        <p:spPr>
          <a:xfrm>
            <a:off x="5404428" y="3356992"/>
            <a:ext cx="3672408" cy="3403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8500" r="16139"/>
          <a:stretch/>
        </p:blipFill>
        <p:spPr>
          <a:xfrm>
            <a:off x="18918" y="2701248"/>
            <a:ext cx="5415690" cy="43787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https://sun9-9.userapi.com/impg/zDFZQHOqDjYBpYrHZlOIZ9VitrWdH1th-zOhjQ/068GVSeV1No.jpg?size=2560x1244&amp;quality=95&amp;sign=a568513a7f187365ef5c71ba3a330dfd&amp;c_uniq_tag=gy1FHqzxYCxuENkeuwbAGcosxokJ5Uj5FzlCmpSKfJQ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93" y="1628800"/>
            <a:ext cx="2835539" cy="24459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13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09" y="809328"/>
            <a:ext cx="5263379" cy="792088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ru-RU" sz="2800" dirty="0" smtClean="0"/>
              <a:t>по программам «Слесарь-ремонтник» и «Слесарь КИП и А» на базе «АЗОТ»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11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919687" cy="57606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Профессиональные пробы: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https://sun9-14.userapi.com/impg/A-pfAUl0QmFPgb8ZWLqeJ9q-NZHPF5xQr7x1YQ/YFDLtTUadlk.jpg?size=1620x2160&amp;quality=95&amp;sign=41038ccf4ae0ee059a78e5f9aaf62be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96" y="-315416"/>
            <a:ext cx="3312804" cy="3888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2689742"/>
            <a:ext cx="3147814" cy="41970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30050" r="18501" b="13250"/>
          <a:stretch/>
        </p:blipFill>
        <p:spPr>
          <a:xfrm>
            <a:off x="5580112" y="3779872"/>
            <a:ext cx="3790107" cy="3171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81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4139"/>
            <a:ext cx="4236902" cy="792088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по программе «Механик» на базе «КЭМЗ»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00153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12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Профессиональные пробы: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91" y="272534"/>
            <a:ext cx="3427809" cy="4584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02" y="24481"/>
            <a:ext cx="2512698" cy="9361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8922" r="10244" b="4709"/>
          <a:stretch/>
        </p:blipFill>
        <p:spPr>
          <a:xfrm>
            <a:off x="-9128" y="1546065"/>
            <a:ext cx="5816007" cy="5085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45787" r="33462"/>
          <a:stretch/>
        </p:blipFill>
        <p:spPr>
          <a:xfrm>
            <a:off x="4283968" y="3501008"/>
            <a:ext cx="5040560" cy="3457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28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sun9-31.userapi.com/impf/f6dTHLBf2yeG76CE490T-TWKRo8d4tD2u2d4gQ/SrU1vkOTWbs.jpg?size=1050x2160&amp;quality=95&amp;sign=27ca29b34a0ac06d1a495c7487a25295&amp;c_uniq_tag=9vh3ZEp_ThfY2616rp5BPxL4EvCVlap2lNb4cumrhag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1" b="12928"/>
          <a:stretch/>
        </p:blipFill>
        <p:spPr bwMode="auto">
          <a:xfrm>
            <a:off x="2824176" y="1490413"/>
            <a:ext cx="3688625" cy="53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50.userapi.com/impf/hTp0ppQEjFf1qGZHRjGjFmCMUvfUxxcOAfjSvA/veZnM7iRFv8.jpg?size=1050x2160&amp;quality=95&amp;sign=bcfa5d7f32a802cdd2f76d999147b879&amp;c_uniq_tag=mUahZB6Ct4gHW8x8WCepi9jVfoWvxoc79nJICTr05Q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5" y="1691877"/>
            <a:ext cx="2486627" cy="51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4139"/>
            <a:ext cx="5400600" cy="792088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/>
              <a:t>Участие в региональном этапе чемпионата по профессиональному </a:t>
            </a:r>
            <a:r>
              <a:rPr lang="ru-RU" sz="2800" dirty="0"/>
              <a:t>м</a:t>
            </a:r>
            <a:r>
              <a:rPr lang="ru-RU" sz="2800" dirty="0" smtClean="0"/>
              <a:t>астерству «Профессионалы» - 2024 на базе ГПОУ «СПТ»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00153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sun9-77.userapi.com/impf/8viIEx4s2vN6HZA35bKPeMs0FfdnyEaKZxzOTA/XBLi_qZVgK4.jpg?size=1280x936&amp;quality=95&amp;sign=936de8fa3e9d6d2fa52aef9576dabcd5&amp;c_uniq_tag=4vRlb2qXPXgIqnKWKqEEQWnb5TWH52ytzFsOTpTk-FI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705808" cy="19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4.userapi.com/impf/26B2hMFlacFWhxNQXz1XNYgwXIh5GQ3DFOPFcw/TeWJfxUgzlk.jpg?size=1050x2160&amp;quality=95&amp;sign=921ccad040c1266459816646cf59288c&amp;c_uniq_tag=Ag_eNl7lz15vfXriNPBDsSsAPcBiJ2k56B0Y-cfJlGk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6228"/>
            <a:ext cx="2605381" cy="53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4138"/>
            <a:ext cx="5904656" cy="1078677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err="1" smtClean="0"/>
              <a:t>Власкин</a:t>
            </a:r>
            <a:r>
              <a:rPr lang="ru-RU" sz="2800" dirty="0" smtClean="0"/>
              <a:t> Матвей – </a:t>
            </a:r>
            <a:r>
              <a:rPr lang="ru-RU" sz="2800" b="1" dirty="0" smtClean="0"/>
              <a:t>1 место </a:t>
            </a:r>
            <a:r>
              <a:rPr lang="ru-RU" sz="2800" dirty="0" smtClean="0"/>
              <a:t>в региональном этапе чемпионата по профессиональному </a:t>
            </a:r>
            <a:r>
              <a:rPr lang="ru-RU" sz="2800" dirty="0"/>
              <a:t>м</a:t>
            </a:r>
            <a:r>
              <a:rPr lang="ru-RU" sz="2800" dirty="0" smtClean="0"/>
              <a:t>астерству «Профессионалы» - 2024, секция «Юниоры», компетенция </a:t>
            </a:r>
            <a:r>
              <a:rPr lang="ru-RU" sz="2800" b="1" dirty="0" smtClean="0"/>
              <a:t>«Аппаратчик химических технологий»</a:t>
            </a:r>
            <a:r>
              <a:rPr lang="ru-RU" sz="2800" dirty="0" smtClean="0"/>
              <a:t> 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00153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14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prigorod-kem.ru/wp-content/uploads/2024/03/7Rt20_bqUeA-1024x6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6772" r="26626"/>
          <a:stretch/>
        </p:blipFill>
        <p:spPr bwMode="auto">
          <a:xfrm>
            <a:off x="323528" y="1825125"/>
            <a:ext cx="5184577" cy="49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50.userapi.com/impg/RtHY_t6GgNMqamG3KfAfCjOtiVNgvMaJ6YsKBQ/6epEGD7FrYU.jpg?size=1050x2160&amp;quality=95&amp;sign=c242aa2bb4bae319afa3b4f462dd057f&amp;c_uniq_tag=T3Zo717OIddEsV8niXDxmUjHlxGyv9qSEfBYdo01t5k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11439" r="4547" b="28891"/>
          <a:stretch/>
        </p:blipFill>
        <p:spPr bwMode="auto">
          <a:xfrm>
            <a:off x="5659307" y="2775383"/>
            <a:ext cx="2990554" cy="402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76872"/>
            <a:ext cx="7920880" cy="4196858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Заключено бессрочное соглашение о сотрудничестве с ГПОУ «Сибирский политехнический техникум», «Центр опережающей профессиональной подготовки».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800" dirty="0" smtClean="0"/>
              <a:t>Педагоги ГПОУ «СПТ» </a:t>
            </a:r>
            <a:r>
              <a:rPr lang="ru-RU" sz="2800" dirty="0" err="1" smtClean="0"/>
              <a:t>Хромова</a:t>
            </a:r>
            <a:r>
              <a:rPr lang="ru-RU" sz="2800" dirty="0" smtClean="0"/>
              <a:t> Наталья Викторовна, Синьков Владимир Владимирович будут осуществлять подготовку команды 9 класса для участия в чемпионате по </a:t>
            </a:r>
            <a:r>
              <a:rPr lang="ru-RU" sz="2800" dirty="0" err="1" smtClean="0"/>
              <a:t>профмастерству</a:t>
            </a:r>
            <a:r>
              <a:rPr lang="ru-RU" sz="2800" dirty="0" smtClean="0"/>
              <a:t> в компетенции «Аппаратчик химических технологий» в 2024-2025 учебном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00153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15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5897" y="476672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5094"/>
            <a:ext cx="4176464" cy="123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platform.copp42.ru/static/media/logo.80a76628ee619a7efb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47" y="116632"/>
            <a:ext cx="2917868" cy="2886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14" y="548680"/>
            <a:ext cx="9110780" cy="324036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ru-RU" sz="3100" dirty="0" smtClean="0"/>
              <a:t>Заключен договор о проведении </a:t>
            </a:r>
            <a:r>
              <a:rPr lang="ru-RU" sz="3100" dirty="0"/>
              <a:t>углубленной </a:t>
            </a:r>
            <a:r>
              <a:rPr lang="ru-RU" sz="3100" dirty="0" err="1"/>
              <a:t>профориентационной</a:t>
            </a:r>
            <a:r>
              <a:rPr lang="ru-RU" sz="3100" dirty="0"/>
              <a:t> работы с </a:t>
            </a:r>
            <a:r>
              <a:rPr lang="ru-RU" sz="3100" dirty="0" smtClean="0"/>
              <a:t>учащимися, </a:t>
            </a:r>
            <a:r>
              <a:rPr lang="ru-RU" sz="3100" dirty="0"/>
              <a:t>направленной на формирование устойчивого </a:t>
            </a:r>
            <a:r>
              <a:rPr lang="ru-RU" sz="3100" dirty="0" smtClean="0"/>
              <a:t>интереса школьников </a:t>
            </a:r>
            <a:r>
              <a:rPr lang="ru-RU" sz="3100" dirty="0"/>
              <a:t>к профессиям, востребованным обществом в инженерной сфере с </a:t>
            </a:r>
            <a:r>
              <a:rPr lang="ru-RU" sz="3100" dirty="0" smtClean="0"/>
              <a:t>учетом индивидуальных </a:t>
            </a:r>
            <a:r>
              <a:rPr lang="ru-RU" sz="3100" dirty="0"/>
              <a:t>качеств, способностей школьников и потребностей </a:t>
            </a:r>
            <a:r>
              <a:rPr lang="ru-RU" sz="3100" b="1" dirty="0"/>
              <a:t>КАО «Азот</a:t>
            </a:r>
            <a:r>
              <a:rPr lang="ru-RU" sz="3100" b="1" dirty="0" smtClean="0"/>
              <a:t>».</a:t>
            </a:r>
          </a:p>
          <a:p>
            <a:endParaRPr lang="ru-RU" sz="1900" b="1" dirty="0" smtClean="0"/>
          </a:p>
          <a:p>
            <a:r>
              <a:rPr lang="ru-RU" sz="3100" dirty="0" smtClean="0"/>
              <a:t>17 мая 2024 проведена совместная встреча представителя КАО «Азот» </a:t>
            </a:r>
            <a:r>
              <a:rPr lang="ru-RU" sz="3100" dirty="0" err="1" smtClean="0"/>
              <a:t>Фефеловой</a:t>
            </a:r>
            <a:r>
              <a:rPr lang="ru-RU" sz="3100" dirty="0" smtClean="0"/>
              <a:t> Марии Владимировны с родителями (законными представителями) обучающихся МБОУ «Пригородная ООШ».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00153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16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4" descr="https://www.kem-azot.ru/include/laz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8" y="3694720"/>
            <a:ext cx="2573763" cy="126876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170" name="Picture 2" descr="https://sun9-55.userapi.com/impg/7Ye8WojtxbNVro5niHSaeA3Jc3h8yzpmJoDzgg/rtS-wbC-51I.jpg?size=2560x1920&amp;quality=95&amp;sign=c54c1ffb9697cb6a60886ec393c292db&amp;c_uniq_tag=F-Ae55ylQNW4lvv6lG9diyuB9g993Pf18Dt_NeoMY6o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/>
          <a:stretch/>
        </p:blipFill>
        <p:spPr bwMode="auto">
          <a:xfrm>
            <a:off x="2584587" y="3068960"/>
            <a:ext cx="650204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1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20" y="764704"/>
            <a:ext cx="9110780" cy="93610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ru-RU" sz="3100" dirty="0" smtClean="0"/>
              <a:t>Положительная динамика профессионального самоопределения к концу учебного года, %</a:t>
            </a:r>
            <a:endParaRPr lang="ru-RU" sz="3100" b="1" dirty="0" smtClean="0"/>
          </a:p>
          <a:p>
            <a:endParaRPr lang="ru-RU" sz="19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00153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17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41965771"/>
              </p:ext>
            </p:extLst>
          </p:nvPr>
        </p:nvGraphicFramePr>
        <p:xfrm>
          <a:off x="683568" y="206484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97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33" y="980728"/>
            <a:ext cx="9043389" cy="525658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 smtClean="0"/>
              <a:t>Продолжение сотрудничества с ГПОУ «СПТ», ЦОПП (бессрочный договор). </a:t>
            </a:r>
          </a:p>
          <a:p>
            <a:r>
              <a:rPr lang="ru-RU" sz="2800" dirty="0" smtClean="0"/>
              <a:t>Реализация программы </a:t>
            </a:r>
            <a:r>
              <a:rPr lang="ru-RU" sz="2800" dirty="0" err="1" smtClean="0"/>
              <a:t>профориентационной</a:t>
            </a:r>
            <a:r>
              <a:rPr lang="ru-RU" sz="2800" dirty="0" smtClean="0"/>
              <a:t> работы с сотрудниками КАО «Азот» (договор на 5 лет).</a:t>
            </a:r>
          </a:p>
          <a:p>
            <a:r>
              <a:rPr lang="ru-RU" sz="2800" dirty="0" smtClean="0"/>
              <a:t>Летняя стажировка учеников 9 класса на базе отдыха КАО «Азот» в </a:t>
            </a:r>
            <a:r>
              <a:rPr lang="ru-RU" sz="2800" dirty="0" err="1" smtClean="0"/>
              <a:t>с.Березово</a:t>
            </a:r>
            <a:r>
              <a:rPr lang="ru-RU" sz="2800" dirty="0" smtClean="0"/>
              <a:t> (август 2024).</a:t>
            </a:r>
          </a:p>
          <a:p>
            <a:r>
              <a:rPr lang="ru-RU" sz="2800" dirty="0" smtClean="0"/>
              <a:t>Целевая стипендия для выпускников школы, поступивших в ГПОУ «СПТ» (с постоянным сопровождением и предоставлением мест для прохождение практики, гарантия трудоустройства на КАО «Азот» после окончания обучения). </a:t>
            </a:r>
            <a:endParaRPr lang="ru-RU" sz="28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00153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18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1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96952"/>
            <a:ext cx="8229600" cy="1143000"/>
          </a:xfrm>
        </p:spPr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pic>
        <p:nvPicPr>
          <p:cNvPr id="5" name="Нов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2" y="11905"/>
            <a:ext cx="327968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7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6670" y="1075283"/>
            <a:ext cx="6386530" cy="1298575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деятельности ресурсной площадки: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/>
              <a:t>организация </a:t>
            </a:r>
            <a:r>
              <a:rPr lang="ru-RU" sz="2000" dirty="0"/>
              <a:t>сетевого сотрудничества образовательных организаций различных уровней и типов по реализации совместных </a:t>
            </a:r>
            <a:r>
              <a:rPr lang="ru-RU" sz="2000" dirty="0" err="1"/>
              <a:t>профориентационных</a:t>
            </a:r>
            <a:r>
              <a:rPr lang="ru-RU" sz="2000" dirty="0"/>
              <a:t> программ.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2492896"/>
            <a:ext cx="7704856" cy="374441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- разработать нормативно-правовые акты, регламентирующие деятельность ресурсной площадки;</a:t>
            </a: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- заключить договоры, соглашения о сотрудничестве МБОУ «Пригородная ООШ» со средне-специальными образовательными организациями </a:t>
            </a:r>
            <a:r>
              <a:rPr lang="ru-RU" sz="2000" dirty="0" err="1">
                <a:solidFill>
                  <a:schemeClr val="tx1"/>
                </a:solidFill>
              </a:rPr>
              <a:t>г.Кемерово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- организовать систематическое посещение </a:t>
            </a:r>
            <a:r>
              <a:rPr lang="ru-RU" sz="2000" dirty="0" err="1">
                <a:solidFill>
                  <a:schemeClr val="tx1"/>
                </a:solidFill>
              </a:rPr>
              <a:t>профориентационных</a:t>
            </a:r>
            <a:r>
              <a:rPr lang="ru-RU" sz="2000" dirty="0">
                <a:solidFill>
                  <a:schemeClr val="tx1"/>
                </a:solidFill>
              </a:rPr>
              <a:t> занятий и прохождение профессиональных проб обучающимися МБОУ «Пригородная </a:t>
            </a:r>
            <a:r>
              <a:rPr lang="ru-RU" sz="2000" dirty="0" smtClean="0">
                <a:solidFill>
                  <a:schemeClr val="tx1"/>
                </a:solidFill>
              </a:rPr>
              <a:t>ООШ»;</a:t>
            </a:r>
            <a:endParaRPr lang="ru-RU" sz="20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dirty="0" smtClean="0">
                <a:solidFill>
                  <a:schemeClr val="tx1"/>
                </a:solidFill>
              </a:rPr>
              <a:t>привлекать </a:t>
            </a:r>
            <a:r>
              <a:rPr lang="ru-RU" sz="2000" dirty="0">
                <a:solidFill>
                  <a:schemeClr val="tx1"/>
                </a:solidFill>
              </a:rPr>
              <a:t>школьников </a:t>
            </a:r>
            <a:r>
              <a:rPr lang="ru-RU" sz="2000" dirty="0" smtClean="0">
                <a:solidFill>
                  <a:schemeClr val="tx1"/>
                </a:solidFill>
              </a:rPr>
              <a:t>к участию в чемпионатах по профессиональному мастерству.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Нов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78" y="73416"/>
            <a:ext cx="1869027" cy="105132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7646"/>
            <a:ext cx="4032448" cy="53106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партнеры: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 descr="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4" y="700183"/>
            <a:ext cx="6122073" cy="18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latform.copp42.ru/static/media/logo.80a76628ee619a7efb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14" y="147646"/>
            <a:ext cx="2915816" cy="29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7651"/>
            <a:ext cx="3657294" cy="18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73" y="2738898"/>
            <a:ext cx="2649973" cy="17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kem-azot.ru/include/laz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93024"/>
            <a:ext cx="5928593" cy="15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5"/>
            <a:ext cx="6192688" cy="576064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/>
              <a:t>23.09.2023 г. в кадровом </a:t>
            </a:r>
            <a:r>
              <a:rPr lang="ru-RU" sz="2800" dirty="0"/>
              <a:t>центре «Работа России» </a:t>
            </a:r>
            <a:r>
              <a:rPr lang="ru-RU" sz="2800" b="1" dirty="0"/>
              <a:t>я</a:t>
            </a:r>
            <a:r>
              <a:rPr lang="ru-RU" sz="2800" b="1" dirty="0" smtClean="0"/>
              <a:t>рмарка </a:t>
            </a:r>
            <a:r>
              <a:rPr lang="ru-RU" sz="2800" b="1" dirty="0"/>
              <a:t>учебных заведений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4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47646"/>
            <a:ext cx="6192688" cy="53106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Профориентационные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мероприятия: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s://sun9-77.userapi.com/impg/JMz6qV_qR18iPnY8MGIppAXLqrBOprqSkB4IBA/jKpsR5uTK5M.jpg?size=1620x2160&amp;quality=95&amp;sign=b190d2312b63e3f0d5067b9424da945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9" b="26374"/>
          <a:stretch/>
        </p:blipFill>
        <p:spPr bwMode="auto">
          <a:xfrm>
            <a:off x="107504" y="1340769"/>
            <a:ext cx="455303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27.userapi.com/impg/pkT_D5gd_s-C6KcZCyHUhCy2Nsq1n4nuGFEe1Q/Oec1p_iFX8E.jpg?size=2560x1920&amp;quality=95&amp;sign=ba95337d890510a79707010cf61a5b6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90" y="3185407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239" y="669751"/>
            <a:ext cx="4283968" cy="576064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/>
              <a:t>Посещение</a:t>
            </a:r>
            <a:r>
              <a:rPr lang="ru-RU" sz="2800" b="1" dirty="0" smtClean="0"/>
              <a:t> «Дней открытых дверей» </a:t>
            </a:r>
            <a:r>
              <a:rPr lang="ru-RU" sz="2800" dirty="0" smtClean="0"/>
              <a:t>(в течение года)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47646"/>
            <a:ext cx="6192688" cy="53106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Профориентационные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мероприятия: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27950" r="3539" b="15350"/>
          <a:stretch/>
        </p:blipFill>
        <p:spPr>
          <a:xfrm>
            <a:off x="107504" y="2852936"/>
            <a:ext cx="8900142" cy="4005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5" y="23709"/>
            <a:ext cx="3550802" cy="3140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4300" r="46850" b="21651"/>
          <a:stretch/>
        </p:blipFill>
        <p:spPr>
          <a:xfrm>
            <a:off x="3038506" y="1091665"/>
            <a:ext cx="3528392" cy="33112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28" y="1429800"/>
            <a:ext cx="3435566" cy="3140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24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785" y="1503378"/>
            <a:ext cx="4154987" cy="1136323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Производственные экскурсии для младших школьников на пожарно-спасательную станцию МЧС (в течение года)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238043"/>
            <a:ext cx="5544616" cy="816415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Профориентационные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мероприятия: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https://sun9-36.userapi.com/impg/tAicR5M6tZDsV1RwCIp35-PS9x0JNC33CfOdGA/fIrkhx79dsc.jpg?size=1600x1200&amp;quality=95&amp;sign=40670183c662878fdae50974fac212f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" y="3084651"/>
            <a:ext cx="4544298" cy="34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1400"/>
            <a:ext cx="3989092" cy="39340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5815" b="15674"/>
          <a:stretch/>
        </p:blipFill>
        <p:spPr>
          <a:xfrm>
            <a:off x="4822548" y="3848632"/>
            <a:ext cx="4140878" cy="26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0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78706"/>
            <a:ext cx="6192688" cy="576064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/>
              <a:t>Старшеклассники Пригородной школы приняли участие в молодёжном форуме </a:t>
            </a:r>
            <a:r>
              <a:rPr lang="ru-RU" sz="2800" dirty="0" smtClean="0"/>
              <a:t>«Старт» на базе </a:t>
            </a:r>
            <a:r>
              <a:rPr lang="ru-RU" sz="2800" dirty="0" err="1" smtClean="0"/>
              <a:t>КузГТУ</a:t>
            </a:r>
            <a:r>
              <a:rPr lang="ru-RU" sz="2800" dirty="0" smtClean="0"/>
              <a:t> (16.11.2023)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47646"/>
            <a:ext cx="6192688" cy="53106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Профориентационные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мероприятия: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https://sun9-2.userapi.com/impg/5gPDfqlKhAj_Og_NlxH7e6Li3DBXuk2AStnIbQ/sz4WgZMV81A.jpg?size=2560x1920&amp;quality=95&amp;sign=a70cec37c2e635f8f193f45cd626d65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16048" r="19641"/>
          <a:stretch/>
        </p:blipFill>
        <p:spPr bwMode="auto">
          <a:xfrm>
            <a:off x="107503" y="1916832"/>
            <a:ext cx="5533239" cy="48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68" y="2179473"/>
            <a:ext cx="4445732" cy="3694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7646"/>
            <a:ext cx="2952328" cy="25964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689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204" y="1844824"/>
            <a:ext cx="4608512" cy="1238126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Ученики </a:t>
            </a:r>
            <a:r>
              <a:rPr lang="ru-RU" sz="2800" dirty="0"/>
              <a:t>Пригородной школы в рамках проекта </a:t>
            </a:r>
            <a:r>
              <a:rPr lang="ru-RU" sz="2800" dirty="0" smtClean="0"/>
              <a:t>«Билет </a:t>
            </a:r>
            <a:r>
              <a:rPr lang="ru-RU" sz="2800" dirty="0"/>
              <a:t>в </a:t>
            </a:r>
            <a:r>
              <a:rPr lang="ru-RU" sz="2800" dirty="0" smtClean="0"/>
              <a:t>будущее» </a:t>
            </a:r>
            <a:r>
              <a:rPr lang="ru-RU" sz="2800" dirty="0"/>
              <a:t>посетили </a:t>
            </a:r>
            <a:r>
              <a:rPr lang="ru-RU" sz="2800" dirty="0" err="1">
                <a:hlinkClick r:id="rId2"/>
              </a:rPr>
              <a:t>Goodline</a:t>
            </a:r>
            <a:r>
              <a:rPr lang="ru-RU" sz="2800" dirty="0">
                <a:hlinkClick r:id="rId2"/>
              </a:rPr>
              <a:t> — оператор связи Кузбасса</a:t>
            </a:r>
            <a:r>
              <a:rPr lang="ru-RU" sz="2800" dirty="0" smtClean="0"/>
              <a:t> (5-9 классы в течение года)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8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9204" y="188640"/>
            <a:ext cx="4919687" cy="109373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Профориентационные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мероприятия: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https://sun9-2.userapi.com/impg/v548uDzDPt5yiJLWaRBp-3d3I_CFqbDSiasf9w/Uj3qF23ZFFc.jpg?size=2560x1920&amp;quality=95&amp;sign=b825ff841c33e1d8c0db09d6809ef7c0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5" b="13522"/>
          <a:stretch/>
        </p:blipFill>
        <p:spPr bwMode="auto">
          <a:xfrm>
            <a:off x="95979" y="3420381"/>
            <a:ext cx="451291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5" y="3420380"/>
            <a:ext cx="4427984" cy="3320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-1"/>
            <a:ext cx="4067944" cy="3861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91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106" y="836712"/>
            <a:ext cx="4452926" cy="1008112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/>
              <a:t>Обучение по программе «Химический анализ. Экологический контроль»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0241" y="6492875"/>
            <a:ext cx="226368" cy="365125"/>
          </a:xfrm>
        </p:spPr>
        <p:txBody>
          <a:bodyPr/>
          <a:lstStyle/>
          <a:p>
            <a:fld id="{31028A62-B8EA-4553-9655-8BFC318BDB96}" type="slidenum">
              <a:rPr lang="ru-RU" smtClean="0"/>
              <a:t>9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919687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Профессиональные пробы: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un9-14.userapi.com/impg/G7mqWxKESnkQGqXMd5NDUdQMctDO3UIv6EzYbA/pZhjMb8SNMo.jpg?size=2560x1244&amp;quality=95&amp;sign=97bacfbacc645a2b08d930960a81c431&amp;c_uniq_tag=GTBXX2eYYKG1kTtDA48Y_CPu8yGM2DjBzw60x_pd_qk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14260" r="27449" b="107"/>
          <a:stretch/>
        </p:blipFill>
        <p:spPr bwMode="auto">
          <a:xfrm>
            <a:off x="179512" y="1961455"/>
            <a:ext cx="6768752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t="2401" r="2751" b="9400"/>
          <a:stretch/>
        </p:blipFill>
        <p:spPr>
          <a:xfrm>
            <a:off x="4932040" y="-6678"/>
            <a:ext cx="4855397" cy="4869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013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498</Words>
  <Application>Microsoft Office PowerPoint</Application>
  <PresentationFormat>Экран (4:3)</PresentationFormat>
  <Paragraphs>72</Paragraphs>
  <Slides>19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Тема Office</vt:lpstr>
      <vt:lpstr>Специальное оформление</vt:lpstr>
      <vt:lpstr>Развитие системы  сопровождения профессионального самоопределения обучающихся</vt:lpstr>
      <vt:lpstr>Цель деятельности ресурсной площадки:  организация сетевого сотрудничества образовательных организаций различных уровней и типов по реализации совместных профориентационных программ.</vt:lpstr>
      <vt:lpstr>Социальные партнеры:</vt:lpstr>
      <vt:lpstr>Профориентационные мероприятия:</vt:lpstr>
      <vt:lpstr>Профориентационные мероприятия:</vt:lpstr>
      <vt:lpstr>Профориентационные мероприятия:</vt:lpstr>
      <vt:lpstr>Профориентационные мероприятия:</vt:lpstr>
      <vt:lpstr>Профориентационные мероприятия:</vt:lpstr>
      <vt:lpstr>Профессиональные пробы:</vt:lpstr>
      <vt:lpstr>Профессиональные пробы:</vt:lpstr>
      <vt:lpstr>Профессиональные пробы:</vt:lpstr>
      <vt:lpstr>Профессиональные пробы:</vt:lpstr>
      <vt:lpstr>Итоги:</vt:lpstr>
      <vt:lpstr>Итоги:</vt:lpstr>
      <vt:lpstr>Итоги:</vt:lpstr>
      <vt:lpstr>Итоги:</vt:lpstr>
      <vt:lpstr>Итоги:</vt:lpstr>
      <vt:lpstr>Перспективы:</vt:lpstr>
      <vt:lpstr>Благодарю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Admin</dc:creator>
  <cp:lastModifiedBy>Завуч</cp:lastModifiedBy>
  <cp:revision>51</cp:revision>
  <dcterms:created xsi:type="dcterms:W3CDTF">2011-11-28T19:44:49Z</dcterms:created>
  <dcterms:modified xsi:type="dcterms:W3CDTF">2024-05-21T05:10:53Z</dcterms:modified>
</cp:coreProperties>
</file>